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442" r:id="rId3"/>
    <p:sldId id="374" r:id="rId4"/>
    <p:sldId id="507" r:id="rId5"/>
    <p:sldId id="376" r:id="rId6"/>
    <p:sldId id="377" r:id="rId7"/>
    <p:sldId id="378" r:id="rId8"/>
    <p:sldId id="379" r:id="rId9"/>
    <p:sldId id="380" r:id="rId10"/>
    <p:sldId id="381" r:id="rId11"/>
    <p:sldId id="382" r:id="rId12"/>
    <p:sldId id="509" r:id="rId13"/>
    <p:sldId id="510" r:id="rId14"/>
    <p:sldId id="511" r:id="rId15"/>
    <p:sldId id="513" r:id="rId16"/>
    <p:sldId id="514" r:id="rId17"/>
    <p:sldId id="515" r:id="rId18"/>
    <p:sldId id="364" r:id="rId19"/>
    <p:sldId id="365" r:id="rId20"/>
    <p:sldId id="366" r:id="rId21"/>
    <p:sldId id="367" r:id="rId22"/>
    <p:sldId id="346" r:id="rId23"/>
    <p:sldId id="273" r:id="rId24"/>
    <p:sldId id="338" r:id="rId25"/>
    <p:sldId id="340" r:id="rId26"/>
    <p:sldId id="394" r:id="rId27"/>
    <p:sldId id="471" r:id="rId28"/>
    <p:sldId id="274" r:id="rId29"/>
    <p:sldId id="502" r:id="rId30"/>
    <p:sldId id="284" r:id="rId31"/>
    <p:sldId id="375" r:id="rId32"/>
    <p:sldId id="285"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6"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17" autoAdjust="0"/>
    <p:restoredTop sz="83688" autoAdjust="0"/>
  </p:normalViewPr>
  <p:slideViewPr>
    <p:cSldViewPr snapToGrid="0" snapToObjects="1">
      <p:cViewPr varScale="1">
        <p:scale>
          <a:sx n="80" d="100"/>
          <a:sy n="80" d="100"/>
        </p:scale>
        <p:origin x="216" y="1120"/>
      </p:cViewPr>
      <p:guideLst>
        <p:guide orient="horz" pos="2160"/>
        <p:guide pos="3840"/>
      </p:guideLst>
    </p:cSldViewPr>
  </p:slideViewPr>
  <p:notesTextViewPr>
    <p:cViewPr>
      <p:scale>
        <a:sx n="100" d="100"/>
        <a:sy n="100"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7/27/22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u="sng" dirty="0"/>
              <a:t>النصّ الكتابي: </a:t>
            </a:r>
            <a:r>
              <a:rPr lang="ar-LB" dirty="0"/>
              <a:t>يوحنا ٢٠: ١٩ - ٣١ </a:t>
            </a:r>
          </a:p>
          <a:p>
            <a:pPr algn="r"/>
            <a:r>
              <a:rPr lang="ar-LB" b="1" u="sng" dirty="0"/>
              <a:t>الفكرة الرئيسية: </a:t>
            </a:r>
            <a:r>
              <a:rPr lang="ar-LB" dirty="0"/>
              <a:t>أن يدرك الولد أنَّ الله يتعامل معنا بطرق متعدِّدة، وأن يشعر بأنه مميَّز عند الربّ، ويؤمن بخطَّته لحياته.</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ظهور يسوع ثانيةً</a:t>
            </a:r>
          </a:p>
          <a:p>
            <a:pPr algn="r"/>
            <a:r>
              <a:rPr lang="ar-LB" dirty="0"/>
              <a:t>وظهر يسوع مرّةً أخرى للتلاميذ، وهذه المرّة كان توما موجوداً في العلّيقة معهم، وقال لهم: “سلامٌ لكم.” ثُمَّ نظر مباشرةً إلى توما وقال له: “هاتِ إصبعك إلى هُنا جسّ يديَّ، وهاتِ يدك وضعها في جنبي، ولا تكن غير مؤمنٍ بل مؤمنًا.” فتفاجئ توما واندهش، وصرخ: “ربِّي وإلهي!” فقال له يسوع: “لأنَّك رأيتني يا توما آمنت. طوبى للذين آمنوا ولم يروا.”</a:t>
            </a:r>
          </a:p>
          <a:p>
            <a:pPr algn="r"/>
            <a:endParaRPr lang="ar-LB" dirty="0"/>
          </a:p>
          <a:p>
            <a:pPr algn="r"/>
            <a:r>
              <a:rPr lang="ar-LB" b="1" dirty="0"/>
              <a:t>الخاتمة</a:t>
            </a:r>
          </a:p>
          <a:p>
            <a:pPr algn="r"/>
            <a:r>
              <a:rPr lang="ar-LB" dirty="0"/>
              <a:t>لم يؤمن توما في البداية بأنَّ يسوع قد قام بل بعد أن رآه بعينيه ووضع إصبعه في أثر المسامير في يديه ورجليه. ولكن يسوع من محبّته له، ولأنَّه يريده أن يؤمن وينال الخلاص، أظهر نفسه له ثانية. يسوع يتعامل معنا بطرق مختلفة. قد يُرسل لنا شخصًا يكلّمنا، أو يكلّمنا من خلال آية في الكتاب المقدَّس أو حتى من خلال  درسٍ أو ترنيمةٍ من التي نتعلّمها في  مدرسة الأحد. فنحن مختلفين ولكن مميّزين، ولدى يسوع خطَّة خاصّة لحياتي ولحياتك.</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28854961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اقرأ الآية من الكتاب المقدَّس</a:t>
            </a:r>
          </a:p>
          <a:p>
            <a:pPr marL="17145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عالٍ وأسلوبٍ واضح.</a:t>
            </a:r>
          </a:p>
          <a:p>
            <a:pPr marL="171450" indent="-171450" algn="r" defTabSz="914400" rtl="1" eaLnBrk="1" latinLnBrk="0" hangingPunct="1">
              <a:buFont typeface="Arial" panose="020B0604020202020204" pitchFamily="34" charset="0"/>
              <a:buChar char="•"/>
            </a:pPr>
            <a:endParaRPr lang="ar-LB" dirty="0"/>
          </a:p>
          <a:p>
            <a:pPr marL="0" indent="0" algn="r" defTabSz="914400" rtl="1" eaLnBrk="1" latinLnBrk="0" hangingPunct="1">
              <a:buFont typeface="Arial" panose="020B0604020202020204" pitchFamily="34" charset="0"/>
              <a:buNone/>
            </a:pPr>
            <a:r>
              <a:rPr lang="ar-LB" b="1" dirty="0"/>
              <a:t>شرح الآية</a:t>
            </a:r>
          </a:p>
          <a:p>
            <a:pPr marL="0" indent="0" algn="r" defTabSz="914400" rtl="1" eaLnBrk="1" latinLnBrk="0" hangingPunct="1">
              <a:buFont typeface="Arial" panose="020B0604020202020204" pitchFamily="34" charset="0"/>
              <a:buNone/>
            </a:pPr>
            <a:r>
              <a:rPr lang="ar-LB" b="1" u="sng" dirty="0"/>
              <a:t>قال يسوع: طوبى للذين آمنوا:  </a:t>
            </a:r>
            <a:r>
              <a:rPr lang="ar-LB" dirty="0"/>
              <a:t>أي هنيئًا للذين يؤمنون بأنَّ يسوع قد مات وقام حقًّا وهو حيّ يسمعهم </a:t>
            </a:r>
          </a:p>
          <a:p>
            <a:pPr marL="0" indent="0" algn="r" defTabSz="914400" rtl="1" eaLnBrk="1" latinLnBrk="0" hangingPunct="1">
              <a:buFont typeface="Arial" panose="020B0604020202020204" pitchFamily="34" charset="0"/>
              <a:buNone/>
            </a:pPr>
            <a:r>
              <a:rPr lang="ar-LB" dirty="0"/>
              <a:t>ويراهم ويشعر معهم.</a:t>
            </a:r>
          </a:p>
          <a:p>
            <a:pPr marL="0" indent="0" algn="r" defTabSz="914400" rtl="1" eaLnBrk="1" latinLnBrk="0" hangingPunct="1">
              <a:buFont typeface="Arial" panose="020B0604020202020204" pitchFamily="34" charset="0"/>
              <a:buNone/>
            </a:pPr>
            <a:endParaRPr lang="ar-LB" b="1" u="sng" dirty="0"/>
          </a:p>
          <a:p>
            <a:pPr marL="0" indent="0" algn="r" defTabSz="914400" rtl="1" eaLnBrk="1" latinLnBrk="0" hangingPunct="1">
              <a:buFont typeface="Arial" panose="020B0604020202020204" pitchFamily="34" charset="0"/>
              <a:buNone/>
            </a:pPr>
            <a:r>
              <a:rPr lang="ar-LB" b="1" u="sng" dirty="0"/>
              <a:t>ولم يروا: </a:t>
            </a:r>
            <a:r>
              <a:rPr lang="ar-LB" dirty="0"/>
              <a:t>لقد رأى التلاميذ يسوع، فآمنوا بقيامته. أمّا نحن فلم نر يسوع بأعيننا، ولكن يُمكن أن نراه من خلال حمايته لنا في كلِّ يوم، والصّحة التي وهبنا إياها، والطبيعة الجميلة من حولنا. كلّ ذلك يؤكّد وجود يسوع معنا ومحبّته لنا.</a:t>
            </a:r>
          </a:p>
          <a:p>
            <a:pPr marL="0" indent="0" algn="r" defTabSz="914400" rtl="1" eaLnBrk="1" latinLnBrk="0" hangingPunct="1">
              <a:buFont typeface="Arial" panose="020B0604020202020204" pitchFamily="34" charset="0"/>
              <a:buNone/>
            </a:pPr>
            <a:endParaRPr lang="ar-LB" dirty="0"/>
          </a:p>
          <a:p>
            <a:pPr marL="0" indent="0" algn="r" defTabSz="914400" rtl="1" eaLnBrk="1" latinLnBrk="0" hangingPunct="1">
              <a:buFont typeface="Arial" panose="020B0604020202020204" pitchFamily="34" charset="0"/>
              <a:buNone/>
            </a:pPr>
            <a:r>
              <a:rPr lang="ar-LB" b="1" dirty="0"/>
              <a:t>كرِّر الآية عدَّة مرّات مع الأولاد.</a:t>
            </a:r>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المواد المطلوبة: </a:t>
            </a:r>
            <a:r>
              <a:rPr lang="ar-LB" sz="1200" b="0" kern="1200" dirty="0">
                <a:solidFill>
                  <a:schemeClr val="tx1"/>
                </a:solidFill>
                <a:effectLst/>
                <a:latin typeface="+mn-lt"/>
                <a:ea typeface="+mn-ea"/>
                <a:cs typeface="+mn-cs"/>
              </a:rPr>
              <a:t>ورقة عدد ٢.</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b="1"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اكتب على كلٍّ من الورقتين الأحرف التي تتكوّن منها الآية، بالإضافة إلى بعض أحرف الأبجديَّة الأخرى.</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إقطع كل حرف بمفرده وضعه جانبًا.</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قسِّم الأولاد إلى 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أعطِ كلّ فريق مجموعة من الأحرف.</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على كلّ فريق أن يجمعها للحصول على كلمات الآية، من ثمَّ يترتّبها بالتسلسل ويقولها بصوت عالٍ وواضح.</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الفريق الذي ينتهي أوَّلاً يكون الفريق الفائز.</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 </a:t>
            </a:r>
            <a:r>
              <a:rPr lang="ar-LB" b="1" dirty="0"/>
              <a:t>المواد المطلوبة: </a:t>
            </a:r>
            <a:r>
              <a:rPr lang="ar-LB" dirty="0"/>
              <a:t>أكواب كرتون – حلوى.</a:t>
            </a:r>
            <a:endParaRPr lang="ar-LB" b="1" dirty="0"/>
          </a:p>
          <a:p>
            <a:pPr algn="r"/>
            <a:endParaRPr lang="ar-LB" b="1" dirty="0"/>
          </a:p>
          <a:p>
            <a:pPr algn="r"/>
            <a:r>
              <a:rPr lang="ar-LB" b="1" dirty="0"/>
              <a:t>شرح وتطبيق</a:t>
            </a:r>
          </a:p>
          <a:p>
            <a:pPr marL="171450" indent="-171450" algn="r" rtl="1">
              <a:buFont typeface="Arial" panose="020B0604020202020204" pitchFamily="34" charset="0"/>
              <a:buChar char="•"/>
            </a:pPr>
            <a:r>
              <a:rPr lang="ar-LB" dirty="0"/>
              <a:t>ضع الحلوى داخل كوب من الكرتون، واترك الأكواب الأخرى فارغة.</a:t>
            </a:r>
          </a:p>
          <a:p>
            <a:pPr marL="171450" indent="-171450" algn="r" rtl="1">
              <a:buFont typeface="Arial" panose="020B0604020202020204" pitchFamily="34" charset="0"/>
              <a:buChar char="•"/>
            </a:pPr>
            <a:r>
              <a:rPr lang="ar-LB" dirty="0"/>
              <a:t>ضع فتحة الأكواب على الطاولة أمام الأولاد.</a:t>
            </a:r>
          </a:p>
          <a:p>
            <a:pPr marL="171450" indent="-171450" algn="r" rtl="1">
              <a:buFont typeface="Arial" panose="020B0604020202020204" pitchFamily="34" charset="0"/>
              <a:buChar char="•"/>
            </a:pPr>
            <a:endParaRPr lang="ar-LB" dirty="0"/>
          </a:p>
          <a:p>
            <a:pPr marL="0" indent="0" algn="r" rtl="1">
              <a:buFont typeface="Arial" panose="020B0604020202020204" pitchFamily="34" charset="0"/>
              <a:buNone/>
            </a:pPr>
            <a:r>
              <a:rPr lang="ar-LB" dirty="0"/>
              <a:t>إن داخل هذه الأكواب أشياء جميلة. من يُصدِّق؟ ومن يشكّ؟ اختر أحد الأولاد ليرفع كوبًا ويرى ما في داخله. وإذا لم يجد الحلوى اختر ولدًا آخر واطلب منه الطلب عينه. إن الله ينظر إلى قلوبنا جميعاً، إذ نحن مميّزين. لذلك يتعامل معنا بطرقٍ مختلفة بحسب شخصيّاتنا! ربَّما لم تصدِّقوني عندما قلت لكم يوجد شيء ما داخل الأكواب، وأردتم أن تتأكَّدوا من ذلك. حسنًا سنكشف جميع الأكواب. هناك أشخاص لا يؤمنون بالله إلاّ بعد حصولهم على دليل واقعي وحسيّ، مثل توما. لذلك يُظهر الله نفسه لهؤلاء بطرق مختلفة. وهناك أشخاص يحبون الرب ويؤمنون بوعوده دون أن يروه بالعين المجرَّدة. إنّ الله موجود في كلّ مكان، وما علينا سوى أن نؤمن ونثق به.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2193226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 </a:t>
            </a:r>
            <a:r>
              <a:rPr lang="ar-LB" b="1" dirty="0"/>
              <a:t>المواد المطلوبة: </a:t>
            </a:r>
            <a:r>
              <a:rPr lang="ar-LB" dirty="0"/>
              <a:t>لاصق - قطعة قماش.</a:t>
            </a:r>
          </a:p>
          <a:p>
            <a:pPr marL="0" algn="r" defTabSz="914400" rtl="1" eaLnBrk="1" latinLnBrk="0" hangingPunct="1"/>
            <a:endParaRPr lang="ar-LB" b="1" dirty="0"/>
          </a:p>
          <a:p>
            <a:pPr marL="0" algn="r" defTabSz="914400" rtl="1" eaLnBrk="1" latinLnBrk="0" hangingPunct="1"/>
            <a:r>
              <a:rPr lang="ar-LB" b="1" dirty="0"/>
              <a:t>اشرح وطبِّق </a:t>
            </a:r>
          </a:p>
          <a:p>
            <a:pPr marL="171450" indent="-171450" algn="r" defTabSz="914400" rtl="1" eaLnBrk="1" latinLnBrk="0" hangingPunct="1">
              <a:buFont typeface="Arial" panose="020B0604020202020204" pitchFamily="34" charset="0"/>
              <a:buChar char="•"/>
            </a:pPr>
            <a:r>
              <a:rPr lang="ar-LB" b="0" dirty="0"/>
              <a:t>إطبع من المواد الإضافيّة أجزاء لصورة توما وهو ينظر إلى يسوع.</a:t>
            </a:r>
          </a:p>
          <a:p>
            <a:pPr marL="171450" indent="-171450" algn="r" defTabSz="914400" rtl="1" eaLnBrk="1" latinLnBrk="0" hangingPunct="1">
              <a:buFont typeface="Arial" panose="020B0604020202020204" pitchFamily="34" charset="0"/>
              <a:buChar char="•"/>
            </a:pPr>
            <a:r>
              <a:rPr lang="ar-LB" b="0" dirty="0"/>
              <a:t>قسِّم الأولاد إلى فريقين.</a:t>
            </a:r>
          </a:p>
          <a:p>
            <a:pPr marL="171450" indent="-171450" algn="r" defTabSz="914400" rtl="1" eaLnBrk="1" latinLnBrk="0" hangingPunct="1">
              <a:buFont typeface="Arial" panose="020B0604020202020204" pitchFamily="34" charset="0"/>
              <a:buChar char="•"/>
            </a:pPr>
            <a:r>
              <a:rPr lang="ar-LB" b="0" dirty="0"/>
              <a:t>اختر ولدًا من كلِّ فريق.</a:t>
            </a:r>
          </a:p>
          <a:p>
            <a:pPr marL="171450" indent="-171450" algn="r" defTabSz="914400" rtl="1" eaLnBrk="1" latinLnBrk="0" hangingPunct="1">
              <a:buFont typeface="Arial" panose="020B0604020202020204" pitchFamily="34" charset="0"/>
              <a:buChar char="•"/>
            </a:pPr>
            <a:r>
              <a:rPr lang="ar-LB" b="0" dirty="0"/>
              <a:t>اعصب عينيه بالقماش.</a:t>
            </a:r>
          </a:p>
          <a:p>
            <a:pPr marL="171450" indent="-171450" algn="r" defTabSz="914400" rtl="1" eaLnBrk="1" latinLnBrk="0" hangingPunct="1">
              <a:buFont typeface="Arial" panose="020B0604020202020204" pitchFamily="34" charset="0"/>
              <a:buChar char="•"/>
            </a:pPr>
            <a:r>
              <a:rPr lang="ar-LB" b="0" dirty="0"/>
              <a:t>اعطه أجزاء الصورة.</a:t>
            </a:r>
          </a:p>
          <a:p>
            <a:pPr marL="171450" indent="-171450" algn="r" defTabSz="914400" rtl="1" eaLnBrk="1" latinLnBrk="0" hangingPunct="1">
              <a:buFont typeface="Arial" panose="020B0604020202020204" pitchFamily="34" charset="0"/>
              <a:buChar char="•"/>
            </a:pPr>
            <a:r>
              <a:rPr lang="ar-LB" b="0" dirty="0"/>
              <a:t>على الولد أن يسمع تعليمات أصدقائه في الفريق لكي يركّب الصورة.</a:t>
            </a:r>
          </a:p>
          <a:p>
            <a:pPr marL="171450" indent="-171450" algn="r" defTabSz="914400" rtl="1" eaLnBrk="1" latinLnBrk="0" hangingPunct="1">
              <a:buFont typeface="Arial" panose="020B0604020202020204" pitchFamily="34" charset="0"/>
              <a:buChar char="•"/>
            </a:pPr>
            <a:r>
              <a:rPr lang="ar-LB" b="0" dirty="0"/>
              <a:t>حدِّد له دقيقة من الوقت.</a:t>
            </a:r>
          </a:p>
          <a:p>
            <a:pPr marL="171450" indent="-171450" algn="r" defTabSz="914400" rtl="1" eaLnBrk="1" latinLnBrk="0" hangingPunct="1">
              <a:buFont typeface="Arial" panose="020B0604020202020204" pitchFamily="34" charset="0"/>
              <a:buChar char="•"/>
            </a:pPr>
            <a:r>
              <a:rPr lang="ar-LB" b="0" dirty="0"/>
              <a:t>الفريق الذي يُكمل الصورة أوَّلاً يكون هو الفريق الفائز.</a:t>
            </a:r>
          </a:p>
          <a:p>
            <a:pPr marL="0" algn="r" defTabSz="914400" rtl="1" eaLnBrk="1" latinLnBrk="0" hangingPunct="1"/>
            <a:endParaRPr lang="en-LB" b="1" dirty="0"/>
          </a:p>
        </p:txBody>
      </p:sp>
      <p:sp>
        <p:nvSpPr>
          <p:cNvPr id="4" name="Slide Number Placeholder 3"/>
          <p:cNvSpPr>
            <a:spLocks noGrp="1"/>
          </p:cNvSpPr>
          <p:nvPr>
            <p:ph type="sldNum" sz="quarter" idx="5"/>
          </p:nvPr>
        </p:nvSpPr>
        <p:spPr/>
        <p:txBody>
          <a:bodyPr/>
          <a:lstStyle/>
          <a:p>
            <a:fld id="{00733B0E-556F-354F-91C9-545EC2CF5A30}" type="slidenum">
              <a:rPr lang="en-LB" smtClean="0"/>
              <a:t>31</a:t>
            </a:fld>
            <a:endParaRPr lang="en-LB"/>
          </a:p>
        </p:txBody>
      </p:sp>
    </p:spTree>
    <p:extLst>
      <p:ext uri="{BB962C8B-B14F-4D97-AF65-F5344CB8AC3E}">
        <p14:creationId xmlns:p14="http://schemas.microsoft.com/office/powerpoint/2010/main" val="1499433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مرحبًا أصدقائي. أنا سعيد/ة جدًّا أن أكون معكم اليوم، وأشكر الرب من أجل حضوركم. دعونا نتذكَّر ما تعلّمناه الأسبوع الماضي. من يرغب بتذكيرنا؟ (اسمع الإجابات) </a:t>
            </a:r>
          </a:p>
          <a:p>
            <a:pPr algn="r" rtl="1"/>
            <a:r>
              <a:rPr lang="ar-LB" sz="1200" dirty="0"/>
              <a:t>سنتعرّف اليوم إلى شخصيّةٍ جديدة، وسنتعلّم منها أموراً رائعة ومهمّة لحياتنا. وسنرى كيف يتعامل الله معنا بحسب شخصيّاتنا المختلفة، فنحن مميّزون. لكن أوَّلاً دعونا نحني رؤوسنا للصلاة.</a:t>
            </a:r>
          </a:p>
          <a:p>
            <a:pPr algn="r" rtl="1"/>
            <a:endParaRPr lang="ar-LB" sz="1200" dirty="0"/>
          </a:p>
          <a:p>
            <a:pPr algn="r" rtl="1"/>
            <a:r>
              <a:rPr lang="ar-LB" sz="1200" dirty="0"/>
              <a:t>“يا يسوع أشكرك من أجل هذا النهار الجديد والجميل. أشكرك لأنَّك جمعتنا مجدَّدًا لنتعلَّم عنك أكثر. أرجو منك أن تباركنا وتقوّينا لنطيعك في حياتنا باسم يسوع، آمين.”</a:t>
            </a:r>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أنا كتير مُميَّز بِنَظَرْ الرَّب</a:t>
            </a:r>
          </a:p>
          <a:p>
            <a:pPr algn="ctr"/>
            <a:r>
              <a:rPr lang="ar-LB" sz="1200" kern="1200" dirty="0">
                <a:solidFill>
                  <a:schemeClr val="tx1"/>
                </a:solidFill>
                <a:effectLst/>
                <a:latin typeface="+mn-lt"/>
                <a:ea typeface="+mn-ea"/>
                <a:cs typeface="+mn-cs"/>
              </a:rPr>
              <a:t> هوِّ اللِّي خَلَقْني بِدِقَّة وبِحُبْ</a:t>
            </a:r>
          </a:p>
          <a:p>
            <a:pPr algn="ctr"/>
            <a:r>
              <a:rPr lang="ar-LB" sz="1200" kern="1200" dirty="0">
                <a:solidFill>
                  <a:schemeClr val="tx1"/>
                </a:solidFill>
                <a:effectLst/>
                <a:latin typeface="+mn-lt"/>
                <a:ea typeface="+mn-ea"/>
                <a:cs typeface="+mn-cs"/>
              </a:rPr>
              <a:t>بيَعْرِف كِل أفكاري وكِل كلمة علسَاني</a:t>
            </a:r>
          </a:p>
          <a:p>
            <a:pPr algn="ctr"/>
            <a:r>
              <a:rPr lang="ar-LB" sz="1200" kern="1200" dirty="0">
                <a:solidFill>
                  <a:schemeClr val="tx1"/>
                </a:solidFill>
                <a:effectLst/>
                <a:latin typeface="+mn-lt"/>
                <a:ea typeface="+mn-ea"/>
                <a:cs typeface="+mn-cs"/>
              </a:rPr>
              <a:t>ناطِرْغيِّر دَربي وافْتَحْلو باب القلب</a:t>
            </a:r>
          </a:p>
          <a:p>
            <a:pPr algn="ctr"/>
            <a:r>
              <a:rPr lang="ar-LB" sz="1200" kern="1200" dirty="0">
                <a:solidFill>
                  <a:schemeClr val="tx1"/>
                </a:solidFill>
                <a:effectLst/>
                <a:latin typeface="+mn-lt"/>
                <a:ea typeface="+mn-ea"/>
                <a:cs typeface="+mn-cs"/>
              </a:rPr>
              <a:t>يســـــــــــــــوع بِيحِبني</a:t>
            </a:r>
          </a:p>
          <a:p>
            <a:pPr algn="ctr"/>
            <a:r>
              <a:rPr lang="ar-LB" sz="1200" kern="1200" dirty="0">
                <a:solidFill>
                  <a:schemeClr val="tx1"/>
                </a:solidFill>
                <a:effectLst/>
                <a:latin typeface="+mn-lt"/>
                <a:ea typeface="+mn-ea"/>
                <a:cs typeface="+mn-cs"/>
              </a:rPr>
              <a:t> يســـــــوع عارِف اِسمي</a:t>
            </a:r>
          </a:p>
          <a:p>
            <a:pPr algn="ctr"/>
            <a:r>
              <a:rPr lang="ar-LB" sz="1200" kern="1200" dirty="0">
                <a:solidFill>
                  <a:schemeClr val="tx1"/>
                </a:solidFill>
                <a:effectLst/>
                <a:latin typeface="+mn-lt"/>
                <a:ea typeface="+mn-ea"/>
                <a:cs typeface="+mn-cs"/>
              </a:rPr>
              <a:t>يســـــــوع غيَّرني</a:t>
            </a:r>
          </a:p>
          <a:p>
            <a:pPr algn="ctr"/>
            <a:r>
              <a:rPr lang="ar-LB" sz="1200" kern="1200" dirty="0">
                <a:solidFill>
                  <a:schemeClr val="tx1"/>
                </a:solidFill>
                <a:effectLst/>
                <a:latin typeface="+mn-lt"/>
                <a:ea typeface="+mn-ea"/>
                <a:cs typeface="+mn-cs"/>
              </a:rPr>
              <a:t> وعرَّفني دَربْ الحقّ</a:t>
            </a:r>
          </a:p>
          <a:p>
            <a:pPr algn="ct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3345659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القرار -</a:t>
            </a:r>
          </a:p>
          <a:p>
            <a:pPr algn="ctr"/>
            <a:r>
              <a:rPr lang="ar-LB" dirty="0"/>
              <a:t>(ماشي أنا ماشي أنا ماشي مع يسوع)٢</a:t>
            </a:r>
          </a:p>
          <a:p>
            <a:pPr algn="ctr"/>
            <a:r>
              <a:rPr lang="ar-LB" dirty="0"/>
              <a:t>حتى وأنا زعلان، حتى وأنا تعبان</a:t>
            </a:r>
          </a:p>
          <a:p>
            <a:pPr algn="ctr"/>
            <a:r>
              <a:rPr lang="ar-LB" dirty="0"/>
              <a:t>ماشي أنا ماشي أنا ماشي مع يسوع</a:t>
            </a:r>
          </a:p>
          <a:p>
            <a:pPr algn="ctr"/>
            <a:endParaRPr lang="ar-LB" dirty="0"/>
          </a:p>
          <a:p>
            <a:pPr algn="ctr"/>
            <a:r>
              <a:rPr lang="ar-LB" dirty="0"/>
              <a:t>- ١ -</a:t>
            </a:r>
          </a:p>
          <a:p>
            <a:pPr algn="ctr"/>
            <a:r>
              <a:rPr lang="ar-LB" dirty="0"/>
              <a:t>سكتي طويلة مليانة آلام</a:t>
            </a:r>
          </a:p>
          <a:p>
            <a:pPr algn="ctr"/>
            <a:r>
              <a:rPr lang="ar-LB" dirty="0"/>
              <a:t>لكن وأنا ماشي مليان بالسلام</a:t>
            </a:r>
          </a:p>
          <a:p>
            <a:pPr algn="ctr"/>
            <a:r>
              <a:rPr lang="ar-LB" dirty="0"/>
              <a:t>يسوع ماشي جنبي</a:t>
            </a:r>
          </a:p>
          <a:p>
            <a:pPr algn="ctr"/>
            <a:r>
              <a:rPr lang="ar-LB" dirty="0"/>
              <a:t>يسوع شايل عنّي</a:t>
            </a:r>
          </a:p>
          <a:p>
            <a:pPr algn="ctr"/>
            <a:r>
              <a:rPr lang="ar-LB" dirty="0"/>
              <a:t>ماشي أنا دايماً، ماشي مع يسوع</a:t>
            </a:r>
          </a:p>
          <a:p>
            <a:pPr algn="ctr"/>
            <a:endParaRPr lang="ar-LB" dirty="0"/>
          </a:p>
          <a:p>
            <a:pPr algn="ctr"/>
            <a:r>
              <a:rPr lang="ar-LB" dirty="0"/>
              <a:t>- ٢ -</a:t>
            </a:r>
          </a:p>
          <a:p>
            <a:pPr algn="ctr"/>
            <a:r>
              <a:rPr lang="ar-LB" dirty="0"/>
              <a:t>بابي ضيق جداً وبكده سعيد</a:t>
            </a:r>
          </a:p>
          <a:p>
            <a:pPr algn="ctr"/>
            <a:r>
              <a:rPr lang="ar-LB" dirty="0"/>
              <a:t>يسوع ماشي جنبي طبعاً ده أكيد</a:t>
            </a:r>
          </a:p>
          <a:p>
            <a:pPr algn="ctr"/>
            <a:r>
              <a:rPr lang="ar-LB" dirty="0"/>
              <a:t>حتى لو باتألم لساني بيرنم</a:t>
            </a:r>
          </a:p>
          <a:p>
            <a:pPr algn="ctr"/>
            <a:r>
              <a:rPr lang="ar-LB" dirty="0"/>
              <a:t>ماشي أن دايماً، ماشي مع يسوع</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12</a:t>
            </a:fld>
            <a:endParaRPr lang="en-LB"/>
          </a:p>
        </p:txBody>
      </p:sp>
    </p:spTree>
    <p:extLst>
      <p:ext uri="{BB962C8B-B14F-4D97-AF65-F5344CB8AC3E}">
        <p14:creationId xmlns:p14="http://schemas.microsoft.com/office/powerpoint/2010/main" val="923738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 ١ -</a:t>
            </a:r>
          </a:p>
          <a:p>
            <a:pPr algn="ctr"/>
            <a:r>
              <a:rPr lang="ar-LB" sz="1200" kern="1200" dirty="0">
                <a:solidFill>
                  <a:schemeClr val="tx1"/>
                </a:solidFill>
                <a:effectLst/>
                <a:latin typeface="+mn-lt"/>
                <a:ea typeface="+mn-ea"/>
                <a:cs typeface="+mn-cs"/>
              </a:rPr>
              <a:t>يمكن... يمكن تفتكر القوِّة</a:t>
            </a:r>
          </a:p>
          <a:p>
            <a:pPr algn="ctr"/>
            <a:r>
              <a:rPr lang="ar-LB" sz="1200" kern="1200" dirty="0">
                <a:solidFill>
                  <a:schemeClr val="tx1"/>
                </a:solidFill>
                <a:effectLst/>
                <a:latin typeface="+mn-lt"/>
                <a:ea typeface="+mn-ea"/>
                <a:cs typeface="+mn-cs"/>
              </a:rPr>
              <a:t>إنَّك تضرب رفقاتَك</a:t>
            </a:r>
          </a:p>
          <a:p>
            <a:pPr algn="ctr"/>
            <a:r>
              <a:rPr lang="ar-LB" sz="1200" kern="1200" dirty="0">
                <a:solidFill>
                  <a:schemeClr val="tx1"/>
                </a:solidFill>
                <a:effectLst/>
                <a:latin typeface="+mn-lt"/>
                <a:ea typeface="+mn-ea"/>
                <a:cs typeface="+mn-cs"/>
              </a:rPr>
              <a:t>ولمّا يصير شي مَشكل</a:t>
            </a:r>
          </a:p>
          <a:p>
            <a:pPr algn="ctr"/>
            <a:r>
              <a:rPr lang="ar-LB" sz="1200" kern="1200" dirty="0">
                <a:solidFill>
                  <a:schemeClr val="tx1"/>
                </a:solidFill>
                <a:effectLst/>
                <a:latin typeface="+mn-lt"/>
                <a:ea typeface="+mn-ea"/>
                <a:cs typeface="+mn-cs"/>
              </a:rPr>
              <a:t>تخَوفُن بعضلاتَك</a:t>
            </a:r>
          </a:p>
          <a:p>
            <a:pPr algn="ctr"/>
            <a:r>
              <a:rPr lang="ar-LB" sz="1200" kern="1200" dirty="0">
                <a:solidFill>
                  <a:schemeClr val="tx1"/>
                </a:solidFill>
                <a:effectLst/>
                <a:latin typeface="+mn-lt"/>
                <a:ea typeface="+mn-ea"/>
                <a:cs typeface="+mn-cs"/>
              </a:rPr>
              <a:t>أو تِلعب كاراتيه</a:t>
            </a:r>
          </a:p>
          <a:p>
            <a:pPr algn="ctr"/>
            <a:r>
              <a:rPr lang="ar-LB" sz="1200" kern="1200" dirty="0">
                <a:solidFill>
                  <a:schemeClr val="tx1"/>
                </a:solidFill>
                <a:effectLst/>
                <a:latin typeface="+mn-lt"/>
                <a:ea typeface="+mn-ea"/>
                <a:cs typeface="+mn-cs"/>
              </a:rPr>
              <a:t>وتِخيلنا بحركاتَك</a:t>
            </a:r>
          </a:p>
          <a:p>
            <a:pPr algn="ctr"/>
            <a:r>
              <a:rPr lang="ar-LB" sz="1200" kern="1200" dirty="0">
                <a:solidFill>
                  <a:schemeClr val="tx1"/>
                </a:solidFill>
                <a:effectLst/>
                <a:latin typeface="+mn-lt"/>
                <a:ea typeface="+mn-ea"/>
                <a:cs typeface="+mn-cs"/>
              </a:rPr>
              <a:t>الحقيقة مش هيك</a:t>
            </a:r>
          </a:p>
          <a:p>
            <a:pPr algn="ctr"/>
            <a:r>
              <a:rPr lang="ar-LB" sz="1200" kern="1200" dirty="0">
                <a:solidFill>
                  <a:schemeClr val="tx1"/>
                </a:solidFill>
                <a:effectLst/>
                <a:latin typeface="+mn-lt"/>
                <a:ea typeface="+mn-ea"/>
                <a:cs typeface="+mn-cs"/>
              </a:rPr>
              <a:t>يا شاطِر عيد حساباتَك</a:t>
            </a:r>
          </a:p>
          <a:p>
            <a:pPr algn="ctr"/>
            <a:endParaRPr lang="ar-LB" sz="1200" kern="1200" dirty="0">
              <a:solidFill>
                <a:schemeClr val="tx1"/>
              </a:solidFill>
              <a:effectLst/>
              <a:latin typeface="+mn-lt"/>
              <a:ea typeface="+mn-ea"/>
              <a:cs typeface="+mn-cs"/>
            </a:endParaRPr>
          </a:p>
          <a:p>
            <a:pPr algn="ct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 القرار -</a:t>
            </a:r>
          </a:p>
          <a:p>
            <a:pPr algn="ctr"/>
            <a:r>
              <a:rPr lang="ar-LB" sz="1200" kern="1200" dirty="0">
                <a:solidFill>
                  <a:schemeClr val="tx1"/>
                </a:solidFill>
                <a:effectLst/>
                <a:latin typeface="+mn-lt"/>
                <a:ea typeface="+mn-ea"/>
                <a:cs typeface="+mn-cs"/>
              </a:rPr>
              <a:t>القوِّة مش بالضرب</a:t>
            </a:r>
          </a:p>
          <a:p>
            <a:pPr algn="ctr"/>
            <a:r>
              <a:rPr lang="ar-LB" sz="1200" kern="1200" dirty="0">
                <a:solidFill>
                  <a:schemeClr val="tx1"/>
                </a:solidFill>
                <a:effectLst/>
                <a:latin typeface="+mn-lt"/>
                <a:ea typeface="+mn-ea"/>
                <a:cs typeface="+mn-cs"/>
              </a:rPr>
              <a:t>القوِّة بالمحبِّة</a:t>
            </a:r>
          </a:p>
          <a:p>
            <a:pPr algn="ctr"/>
            <a:r>
              <a:rPr lang="ar-LB" sz="1200" kern="1200" dirty="0">
                <a:solidFill>
                  <a:schemeClr val="tx1"/>
                </a:solidFill>
                <a:effectLst/>
                <a:latin typeface="+mn-lt"/>
                <a:ea typeface="+mn-ea"/>
                <a:cs typeface="+mn-cs"/>
              </a:rPr>
              <a:t>مش بالصوت العالي</a:t>
            </a:r>
          </a:p>
          <a:p>
            <a:pPr algn="ctr"/>
            <a:r>
              <a:rPr lang="ar-LB" sz="1200" kern="1200" dirty="0">
                <a:solidFill>
                  <a:schemeClr val="tx1"/>
                </a:solidFill>
                <a:effectLst/>
                <a:latin typeface="+mn-lt"/>
                <a:ea typeface="+mn-ea"/>
                <a:cs typeface="+mn-cs"/>
              </a:rPr>
              <a:t>باللّطف وبالموَّدِة</a:t>
            </a:r>
          </a:p>
          <a:p>
            <a:pPr algn="ctr"/>
            <a:r>
              <a:rPr lang="ar-LB" sz="1200" kern="1200" dirty="0">
                <a:solidFill>
                  <a:schemeClr val="tx1"/>
                </a:solidFill>
                <a:effectLst/>
                <a:latin typeface="+mn-lt"/>
                <a:ea typeface="+mn-ea"/>
                <a:cs typeface="+mn-cs"/>
              </a:rPr>
              <a:t>لمَّا بسامح عدوي</a:t>
            </a:r>
          </a:p>
          <a:p>
            <a:pPr algn="ctr"/>
            <a:r>
              <a:rPr lang="ar-LB" sz="1200" kern="1200" dirty="0">
                <a:solidFill>
                  <a:schemeClr val="tx1"/>
                </a:solidFill>
                <a:effectLst/>
                <a:latin typeface="+mn-lt"/>
                <a:ea typeface="+mn-ea"/>
                <a:cs typeface="+mn-cs"/>
              </a:rPr>
              <a:t>بوصَل لأعلى قِمِّة</a:t>
            </a:r>
          </a:p>
          <a:p>
            <a:pPr algn="ctr"/>
            <a:r>
              <a:rPr lang="ar-LB" sz="1200" kern="1200" dirty="0">
                <a:solidFill>
                  <a:schemeClr val="tx1"/>
                </a:solidFill>
                <a:effectLst/>
                <a:latin typeface="+mn-lt"/>
                <a:ea typeface="+mn-ea"/>
                <a:cs typeface="+mn-cs"/>
              </a:rPr>
              <a:t>أبداً ما بكون ضعيف</a:t>
            </a:r>
          </a:p>
          <a:p>
            <a:pPr algn="ctr"/>
            <a:r>
              <a:rPr lang="ar-LB" sz="1200" kern="1200" dirty="0">
                <a:solidFill>
                  <a:schemeClr val="tx1"/>
                </a:solidFill>
                <a:effectLst/>
                <a:latin typeface="+mn-lt"/>
                <a:ea typeface="+mn-ea"/>
                <a:cs typeface="+mn-cs"/>
              </a:rPr>
              <a:t>بالعكس هيدي القوِّة</a:t>
            </a:r>
          </a:p>
          <a:p>
            <a:pPr algn="ct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-٢-</a:t>
            </a:r>
          </a:p>
          <a:p>
            <a:pPr algn="ctr"/>
            <a:r>
              <a:rPr lang="ar-LB" sz="1200" kern="1200" dirty="0">
                <a:solidFill>
                  <a:schemeClr val="tx1"/>
                </a:solidFill>
                <a:effectLst/>
                <a:latin typeface="+mn-lt"/>
                <a:ea typeface="+mn-ea"/>
                <a:cs typeface="+mn-cs"/>
              </a:rPr>
              <a:t>لازِم... أنا لازِم دايماً صلِّي</a:t>
            </a:r>
          </a:p>
          <a:p>
            <a:pPr algn="ctr"/>
            <a:r>
              <a:rPr lang="ar-LB" sz="1200" kern="1200" dirty="0">
                <a:solidFill>
                  <a:schemeClr val="tx1"/>
                </a:solidFill>
                <a:effectLst/>
                <a:latin typeface="+mn-lt"/>
                <a:ea typeface="+mn-ea"/>
                <a:cs typeface="+mn-cs"/>
              </a:rPr>
              <a:t>تَحِبْ حتَّى عَدُوِّي</a:t>
            </a:r>
          </a:p>
          <a:p>
            <a:pPr algn="ctr"/>
            <a:r>
              <a:rPr lang="ar-LB" sz="1200" kern="1200" dirty="0">
                <a:solidFill>
                  <a:schemeClr val="tx1"/>
                </a:solidFill>
                <a:effectLst/>
                <a:latin typeface="+mn-lt"/>
                <a:ea typeface="+mn-ea"/>
                <a:cs typeface="+mn-cs"/>
              </a:rPr>
              <a:t>متل ما يسوع حَبْنِي</a:t>
            </a:r>
          </a:p>
          <a:p>
            <a:pPr algn="ctr"/>
            <a:r>
              <a:rPr lang="ar-LB" sz="1200" kern="1200" dirty="0">
                <a:solidFill>
                  <a:schemeClr val="tx1"/>
                </a:solidFill>
                <a:effectLst/>
                <a:latin typeface="+mn-lt"/>
                <a:ea typeface="+mn-ea"/>
                <a:cs typeface="+mn-cs"/>
              </a:rPr>
              <a:t>وغَفرلي كلّ ذنوبي</a:t>
            </a:r>
          </a:p>
          <a:p>
            <a:pPr algn="ctr"/>
            <a:r>
              <a:rPr lang="ar-LB" sz="1200" kern="1200" dirty="0">
                <a:solidFill>
                  <a:schemeClr val="tx1"/>
                </a:solidFill>
                <a:effectLst/>
                <a:latin typeface="+mn-lt"/>
                <a:ea typeface="+mn-ea"/>
                <a:cs typeface="+mn-cs"/>
              </a:rPr>
              <a:t>سامِح كلّ الإذيوني</a:t>
            </a:r>
          </a:p>
          <a:p>
            <a:pPr algn="ctr"/>
            <a:r>
              <a:rPr lang="ar-LB" sz="1200" kern="1200" dirty="0">
                <a:solidFill>
                  <a:schemeClr val="tx1"/>
                </a:solidFill>
                <a:effectLst/>
                <a:latin typeface="+mn-lt"/>
                <a:ea typeface="+mn-ea"/>
                <a:cs typeface="+mn-cs"/>
              </a:rPr>
              <a:t>وإمشي عطريقه</a:t>
            </a:r>
          </a:p>
          <a:p>
            <a:pPr algn="ctr"/>
            <a:r>
              <a:rPr lang="ar-LB" sz="1200" kern="1200" dirty="0">
                <a:solidFill>
                  <a:schemeClr val="tx1"/>
                </a:solidFill>
                <a:effectLst/>
                <a:latin typeface="+mn-lt"/>
                <a:ea typeface="+mn-ea"/>
                <a:cs typeface="+mn-cs"/>
              </a:rPr>
              <a:t>أنا متله بدِّي كون</a:t>
            </a:r>
          </a:p>
          <a:p>
            <a:pPr algn="ctr"/>
            <a:r>
              <a:rPr lang="ar-LB" sz="1200" kern="1200" dirty="0">
                <a:solidFill>
                  <a:schemeClr val="tx1"/>
                </a:solidFill>
                <a:effectLst/>
                <a:latin typeface="+mn-lt"/>
                <a:ea typeface="+mn-ea"/>
                <a:cs typeface="+mn-cs"/>
              </a:rPr>
              <a:t>وديع ومليان محبِّة</a:t>
            </a:r>
          </a:p>
        </p:txBody>
      </p:sp>
      <p:sp>
        <p:nvSpPr>
          <p:cNvPr id="4" name="Slide Number Placeholder 3"/>
          <p:cNvSpPr>
            <a:spLocks noGrp="1"/>
          </p:cNvSpPr>
          <p:nvPr>
            <p:ph type="sldNum" sz="quarter" idx="5"/>
          </p:nvPr>
        </p:nvSpPr>
        <p:spPr/>
        <p:txBody>
          <a:bodyPr/>
          <a:lstStyle/>
          <a:p>
            <a:fld id="{0A31E068-D99C-E840-A98D-6E78081BD850}" type="slidenum">
              <a:rPr lang="en-LB" smtClean="0"/>
              <a:t>18</a:t>
            </a:fld>
            <a:endParaRPr lang="en-LB"/>
          </a:p>
        </p:txBody>
      </p:sp>
    </p:spTree>
    <p:extLst>
      <p:ext uri="{BB962C8B-B14F-4D97-AF65-F5344CB8AC3E}">
        <p14:creationId xmlns:p14="http://schemas.microsoft.com/office/powerpoint/2010/main" val="937305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b="1" u="sng" dirty="0"/>
              <a:t>النصّ الكتابي: </a:t>
            </a:r>
            <a:r>
              <a:rPr lang="ar-LB" dirty="0"/>
              <a:t>يوحنا ٢٠: ١٩ - ٣١ </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23</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بعد صلب يسوع، كان التلاميذ يجتمعون سرًّا في غرفة صغيرة اسمها العلّيقة، لأنَّهم كانوا يخافون من أن يلقي الجنود القبض عليهم. وفي إحدى المرّات، وبينما هم مجتمعون، ظهر يسوع ووقف في الوسط وقال لهم: “سلامٌ لكُم.”</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24</a:t>
            </a:fld>
            <a:endParaRPr lang="en-LB"/>
          </a:p>
        </p:txBody>
      </p:sp>
    </p:spTree>
    <p:extLst>
      <p:ext uri="{BB962C8B-B14F-4D97-AF65-F5344CB8AC3E}">
        <p14:creationId xmlns:p14="http://schemas.microsoft.com/office/powerpoint/2010/main" val="2831532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التلاميذ مُندهشون</a:t>
            </a:r>
          </a:p>
          <a:p>
            <a:pPr algn="r"/>
            <a:r>
              <a:rPr lang="ar-LB" dirty="0"/>
              <a:t>نظر التلاميذ إلى يسوع متعجِّبين وتساءلوا: “أيمكن أن يكون هو فعلاً يسوع... هل حقًّا هو هنا؟” لكنَّ التلاميذ رأوا علامات المسامير في يديه ورجليه! ولما رأى يسوع دهْشتهم سألهم: “لماذا تَشكّون؟” وأخذ شيئاً من طعامهم وأكل، ليؤكِّد لهم أنه حيّ. فآمنوا أنه قام حقًّا وأنه حيٌّ بينهم. وكان في ذلك اليوم أن أحدهم كان غائباً، وهو توما.</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3971350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شك توما</a:t>
            </a:r>
          </a:p>
          <a:p>
            <a:pPr algn="r"/>
            <a:r>
              <a:rPr lang="ar-LB" dirty="0"/>
              <a:t>عندما رجع توما إلى العلّيقة، أخبره رفاقه أنَّهم رأوا يسوع، وأنه بالحقيقة قد قام، وهو حيّ. فقال لهم توما وهو يشكُّ في صحَّة الأمر: “ما لم أُبصر آثار المسامير في يديه ورجليه، وألمس جرحه، لن أُصدّق.”</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2612704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jpg"/></Relationships>
</file>

<file path=ppt/slides/_rels/slide3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D8974F-929B-225C-3680-3935526D9D6D}"/>
              </a:ext>
            </a:extLst>
          </p:cNvPr>
          <p:cNvSpPr/>
          <p:nvPr/>
        </p:nvSpPr>
        <p:spPr>
          <a:xfrm>
            <a:off x="1739718" y="2765256"/>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٣٤</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7D1DB4C9-7E59-EDAA-6EC4-39DFC950D486}"/>
              </a:ext>
            </a:extLst>
          </p:cNvPr>
          <p:cNvSpPr/>
          <p:nvPr/>
        </p:nvSpPr>
        <p:spPr>
          <a:xfrm>
            <a:off x="1069009" y="3488986"/>
            <a:ext cx="5117106" cy="304698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ظهور يسوع</a:t>
            </a:r>
          </a:p>
          <a:p>
            <a:pPr algn="ctr"/>
            <a:r>
              <a:rPr lang="ar-SA" sz="9600" b="1" dirty="0">
                <a:ln/>
                <a:solidFill>
                  <a:srgbClr val="7030A0"/>
                </a:solidFill>
                <a:latin typeface="Tahoma" panose="020B0604030504040204" pitchFamily="34" charset="0"/>
                <a:ea typeface="Tahoma" panose="020B0604030504040204" pitchFamily="34" charset="0"/>
              </a:rPr>
              <a:t> وشكّ توما</a:t>
            </a:r>
            <a:endParaRPr lang="en-US" sz="96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98C86C11-91C8-75ED-7DCF-B46241BD2BDE}"/>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C7C60FD-77E6-F71C-ED8F-6FDAF2568E35}"/>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3634464-E83A-9409-8C56-A7AE8D8AC381}"/>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7C0EFBF-4C93-021E-E6FE-5107DE26105F}"/>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A34A504-43AA-223D-843E-1D0F6BAC9A62}"/>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854BA58-5BDC-E35A-4C1C-E107A6A36E87}"/>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1C8767DC-936F-1B59-06E5-BF8AB9088F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4264394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15306036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46625" y="1513738"/>
            <a:ext cx="5805370"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8000" b="0" i="0" dirty="0">
                <a:solidFill>
                  <a:srgbClr val="7030A0"/>
                </a:solidFill>
                <a:effectLst/>
                <a:latin typeface="Tahoma" panose="020B0604030504040204" pitchFamily="34" charset="0"/>
              </a:rPr>
              <a:t>ماشي أنا مع يسوع </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ترنيمة ماشى أنا .. ماشى مع يسوع">
            <a:hlinkClick r:id="" action="ppaction://media"/>
            <a:extLst>
              <a:ext uri="{FF2B5EF4-FFF2-40B4-BE49-F238E27FC236}">
                <a16:creationId xmlns:a16="http://schemas.microsoft.com/office/drawing/2014/main" id="{21A0E768-A0CF-4458-BDDB-8F62C2F306A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56313" y="817248"/>
            <a:ext cx="609600" cy="609600"/>
          </a:xfrm>
          <a:prstGeom prst="rect">
            <a:avLst/>
          </a:prstGeom>
        </p:spPr>
      </p:pic>
    </p:spTree>
    <p:extLst>
      <p:ext uri="{BB962C8B-B14F-4D97-AF65-F5344CB8AC3E}">
        <p14:creationId xmlns:p14="http://schemas.microsoft.com/office/powerpoint/2010/main" val="23285630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46396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en-US" sz="6000" b="1" dirty="0">
              <a:solidFill>
                <a:srgbClr val="273582"/>
              </a:solidFill>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وانا زعلان .. حتى وانا تعبان</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ar-LB" sz="6000" b="1" dirty="0">
              <a:solidFill>
                <a:srgbClr val="273582"/>
              </a:solidFill>
              <a:effectLst/>
            </a:endParaRPr>
          </a:p>
        </p:txBody>
      </p:sp>
    </p:spTree>
    <p:extLst>
      <p:ext uri="{BB962C8B-B14F-4D97-AF65-F5344CB8AC3E}">
        <p14:creationId xmlns:p14="http://schemas.microsoft.com/office/powerpoint/2010/main" val="23382223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46396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سكتي طويلة مليانة آلام </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لكن وانا ماشي مليان بالسلام</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يسوع ماشي جمبي يسوع شايل عني</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دايما ماشي مع يسوع</a:t>
            </a:r>
            <a:endParaRPr lang="ar-LB" sz="6000" b="1" dirty="0">
              <a:solidFill>
                <a:srgbClr val="273582"/>
              </a:solidFill>
              <a:effectLst/>
            </a:endParaRPr>
          </a:p>
        </p:txBody>
      </p:sp>
    </p:spTree>
    <p:extLst>
      <p:ext uri="{BB962C8B-B14F-4D97-AF65-F5344CB8AC3E}">
        <p14:creationId xmlns:p14="http://schemas.microsoft.com/office/powerpoint/2010/main" val="271610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46396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en-US" sz="6000" b="1" dirty="0">
              <a:solidFill>
                <a:srgbClr val="273582"/>
              </a:solidFill>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وانا زعلان .. حتى وانا تعبان</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ar-LB" sz="6000" b="1" dirty="0">
              <a:solidFill>
                <a:srgbClr val="273582"/>
              </a:solidFill>
              <a:effectLst/>
            </a:endParaRPr>
          </a:p>
        </p:txBody>
      </p:sp>
    </p:spTree>
    <p:extLst>
      <p:ext uri="{BB962C8B-B14F-4D97-AF65-F5344CB8AC3E}">
        <p14:creationId xmlns:p14="http://schemas.microsoft.com/office/powerpoint/2010/main" val="1816463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50287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بابي ضيق جدا وانا سعيد</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يسوع ماشي جمبي طبعا شي اكيد</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لو بتألم لساني برنم</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دايما ماشي مع يسوع</a:t>
            </a:r>
            <a:endParaRPr lang="ar-LB" sz="6000" b="1" dirty="0">
              <a:solidFill>
                <a:srgbClr val="273582"/>
              </a:solidFill>
              <a:effectLst/>
            </a:endParaRPr>
          </a:p>
        </p:txBody>
      </p:sp>
    </p:spTree>
    <p:extLst>
      <p:ext uri="{BB962C8B-B14F-4D97-AF65-F5344CB8AC3E}">
        <p14:creationId xmlns:p14="http://schemas.microsoft.com/office/powerpoint/2010/main" val="42089331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46396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en-US" sz="6000" b="1" dirty="0">
              <a:solidFill>
                <a:srgbClr val="273582"/>
              </a:solidFill>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وانا زعلان .. حتى وانا تعبان</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ar-LB" sz="6000" b="1" dirty="0">
              <a:solidFill>
                <a:srgbClr val="273582"/>
              </a:solidFill>
              <a:effectLst/>
            </a:endParaRPr>
          </a:p>
        </p:txBody>
      </p:sp>
    </p:spTree>
    <p:extLst>
      <p:ext uri="{BB962C8B-B14F-4D97-AF65-F5344CB8AC3E}">
        <p14:creationId xmlns:p14="http://schemas.microsoft.com/office/powerpoint/2010/main" val="20333834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73557" y="1688008"/>
            <a:ext cx="6911261" cy="4879769"/>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021" y="1426848"/>
            <a:ext cx="5805370" cy="203132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000" dirty="0">
                <a:solidFill>
                  <a:srgbClr val="7030A0"/>
                </a:solidFill>
              </a:rPr>
              <a:t>القوة مش بالضرب </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القوّة مش بالضرب">
            <a:hlinkClick r:id="" action="ppaction://media"/>
            <a:extLst>
              <a:ext uri="{FF2B5EF4-FFF2-40B4-BE49-F238E27FC236}">
                <a16:creationId xmlns:a16="http://schemas.microsoft.com/office/drawing/2014/main" id="{56E3BE6C-F16C-4528-AA5A-7FBCB9F63D9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78818" y="632604"/>
            <a:ext cx="709548" cy="709548"/>
          </a:xfrm>
          <a:prstGeom prst="rect">
            <a:avLst/>
          </a:prstGeom>
        </p:spPr>
      </p:pic>
    </p:spTree>
    <p:extLst>
      <p:ext uri="{BB962C8B-B14F-4D97-AF65-F5344CB8AC3E}">
        <p14:creationId xmlns:p14="http://schemas.microsoft.com/office/powerpoint/2010/main" val="3186721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82081" y="930896"/>
            <a:ext cx="9159203" cy="4566378"/>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يمكن.. يمكن تفتكر القوه انك تضرب رفقاتك</a:t>
            </a:r>
          </a:p>
          <a:p>
            <a:pPr algn="ctr" rtl="1">
              <a:lnSpc>
                <a:spcPct val="150000"/>
              </a:lnSpc>
            </a:pPr>
            <a:r>
              <a:rPr lang="ar-LB" sz="5000" b="1" i="0" dirty="0">
                <a:solidFill>
                  <a:srgbClr val="273582"/>
                </a:solidFill>
                <a:effectLst/>
                <a:latin typeface="Tahoma" panose="020B0604030504040204" pitchFamily="34" charset="0"/>
              </a:rPr>
              <a:t>ولما يصير شي مشكل تخوفن بعضلاتك</a:t>
            </a:r>
          </a:p>
          <a:p>
            <a:pPr algn="ctr" rtl="1">
              <a:lnSpc>
                <a:spcPct val="150000"/>
              </a:lnSpc>
            </a:pPr>
            <a:r>
              <a:rPr lang="ar-LB" sz="5000" b="1" i="0" dirty="0">
                <a:solidFill>
                  <a:srgbClr val="273582"/>
                </a:solidFill>
                <a:effectLst/>
                <a:latin typeface="Tahoma" panose="020B0604030504040204" pitchFamily="34" charset="0"/>
              </a:rPr>
              <a:t>او تلعب كاراتيه وتخيلنا بحركاتك</a:t>
            </a:r>
          </a:p>
          <a:p>
            <a:pPr algn="ctr" rtl="1">
              <a:lnSpc>
                <a:spcPct val="150000"/>
              </a:lnSpc>
            </a:pPr>
            <a:r>
              <a:rPr lang="ar-LB" sz="5000" b="1" i="0" dirty="0">
                <a:solidFill>
                  <a:srgbClr val="273582"/>
                </a:solidFill>
                <a:effectLst/>
                <a:latin typeface="Tahoma" panose="020B0604030504040204" pitchFamily="34" charset="0"/>
              </a:rPr>
              <a:t>الحقيقه مش هيك يا شاطر عيد حساباتك </a:t>
            </a:r>
          </a:p>
        </p:txBody>
      </p:sp>
    </p:spTree>
    <p:extLst>
      <p:ext uri="{BB962C8B-B14F-4D97-AF65-F5344CB8AC3E}">
        <p14:creationId xmlns:p14="http://schemas.microsoft.com/office/powerpoint/2010/main" val="754084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50521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83528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213769" y="519202"/>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8" name="Picture 7" descr="A picture containing text, toy, doll, vector graphics&#10;&#10;Description automatically generated">
            <a:extLst>
              <a:ext uri="{FF2B5EF4-FFF2-40B4-BE49-F238E27FC236}">
                <a16:creationId xmlns:a16="http://schemas.microsoft.com/office/drawing/2014/main" id="{34843171-81E1-4622-8C2A-737E39AE5824}"/>
              </a:ext>
            </a:extLst>
          </p:cNvPr>
          <p:cNvPicPr>
            <a:picLocks noChangeAspect="1"/>
          </p:cNvPicPr>
          <p:nvPr/>
        </p:nvPicPr>
        <p:blipFill>
          <a:blip r:embed="rId3"/>
          <a:stretch>
            <a:fillRect/>
          </a:stretch>
        </p:blipFill>
        <p:spPr>
          <a:xfrm>
            <a:off x="2292193" y="2194837"/>
            <a:ext cx="6866516" cy="4119910"/>
          </a:xfrm>
          <a:prstGeom prst="rect">
            <a:avLst/>
          </a:prstGeom>
        </p:spPr>
      </p:pic>
      <p:sp>
        <p:nvSpPr>
          <p:cNvPr id="9" name="TextBox 8">
            <a:extLst>
              <a:ext uri="{FF2B5EF4-FFF2-40B4-BE49-F238E27FC236}">
                <a16:creationId xmlns:a16="http://schemas.microsoft.com/office/drawing/2014/main" id="{CAD14F48-1C40-4FD5-8F89-A96EF2968DD4}"/>
              </a:ext>
            </a:extLst>
          </p:cNvPr>
          <p:cNvSpPr txBox="1"/>
          <p:nvPr/>
        </p:nvSpPr>
        <p:spPr>
          <a:xfrm>
            <a:off x="3985438" y="4844354"/>
            <a:ext cx="3057953" cy="707886"/>
          </a:xfrm>
          <a:prstGeom prst="rect">
            <a:avLst/>
          </a:prstGeom>
          <a:noFill/>
        </p:spPr>
        <p:txBody>
          <a:bodyPr wrap="square" rtlCol="0">
            <a:spAutoFit/>
          </a:bodyPr>
          <a:lstStyle/>
          <a:p>
            <a:pPr algn="ctr"/>
            <a:r>
              <a:rPr lang="ar-LB" sz="4000" i="0" dirty="0">
                <a:solidFill>
                  <a:schemeClr val="bg1"/>
                </a:solidFill>
                <a:effectLst/>
                <a:latin typeface="Tahoma" panose="020B0604030504040204" pitchFamily="34" charset="0"/>
              </a:rPr>
              <a:t>كيف حالكم</a:t>
            </a:r>
            <a:endParaRPr lang="en-US" sz="4000" dirty="0">
              <a:solidFill>
                <a:schemeClr val="bg1"/>
              </a:solidFill>
            </a:endParaRPr>
          </a:p>
        </p:txBody>
      </p:sp>
      <p:pic>
        <p:nvPicPr>
          <p:cNvPr id="4" name="Picture 3">
            <a:extLst>
              <a:ext uri="{FF2B5EF4-FFF2-40B4-BE49-F238E27FC236}">
                <a16:creationId xmlns:a16="http://schemas.microsoft.com/office/drawing/2014/main" id="{EA76D1B2-0564-0DD7-1A0C-2B72C82B48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261769" y="716887"/>
            <a:ext cx="9848692" cy="4921475"/>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القوة مش بالضرب  القوة بالمحبه</a:t>
            </a:r>
          </a:p>
          <a:p>
            <a:pPr algn="ctr" rtl="1">
              <a:lnSpc>
                <a:spcPct val="150000"/>
              </a:lnSpc>
            </a:pPr>
            <a:r>
              <a:rPr lang="ar-LB" sz="5400" b="1" i="0" dirty="0">
                <a:solidFill>
                  <a:srgbClr val="273582"/>
                </a:solidFill>
                <a:effectLst/>
                <a:latin typeface="Tahoma" panose="020B0604030504040204" pitchFamily="34" charset="0"/>
              </a:rPr>
              <a:t>مش بالصوت العالي  باللطف و بالمودة</a:t>
            </a:r>
          </a:p>
          <a:p>
            <a:pPr algn="ctr" rtl="1">
              <a:lnSpc>
                <a:spcPct val="150000"/>
              </a:lnSpc>
            </a:pPr>
            <a:r>
              <a:rPr lang="ar-LB" sz="5400" b="1" i="0" dirty="0">
                <a:solidFill>
                  <a:srgbClr val="273582"/>
                </a:solidFill>
                <a:effectLst/>
                <a:latin typeface="Tahoma" panose="020B0604030504040204" pitchFamily="34" charset="0"/>
              </a:rPr>
              <a:t>لما بسامح عدوي  بوصل لأعلى قمة</a:t>
            </a:r>
          </a:p>
          <a:p>
            <a:pPr algn="ctr" rtl="1">
              <a:lnSpc>
                <a:spcPct val="150000"/>
              </a:lnSpc>
            </a:pPr>
            <a:r>
              <a:rPr lang="ar-LB" sz="5400" b="1" i="0" dirty="0">
                <a:solidFill>
                  <a:srgbClr val="273582"/>
                </a:solidFill>
                <a:effectLst/>
                <a:latin typeface="Tahoma" panose="020B0604030504040204" pitchFamily="34" charset="0"/>
              </a:rPr>
              <a:t>أبداً ما بكون ضعيف  بالعكس هيدي القوة</a:t>
            </a:r>
            <a:r>
              <a:rPr lang="en-US" sz="5400" i="0" dirty="0">
                <a:solidFill>
                  <a:srgbClr val="273582"/>
                </a:solidFill>
                <a:effectLst/>
                <a:latin typeface="Tahoma" panose="020B0604030504040204" pitchFamily="34" charset="0"/>
              </a:rPr>
              <a:t>(</a:t>
            </a:r>
            <a:r>
              <a:rPr lang="en-US" sz="5400" b="0"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8948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37322" y="318645"/>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98038" y="877621"/>
            <a:ext cx="9159203" cy="4566378"/>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لازم.. انا لازم دايما صلي  تحب حتى عدوي</a:t>
            </a:r>
          </a:p>
          <a:p>
            <a:pPr algn="ctr" rtl="1">
              <a:lnSpc>
                <a:spcPct val="150000"/>
              </a:lnSpc>
            </a:pPr>
            <a:r>
              <a:rPr lang="ar-LB" sz="5000" b="1" i="0" dirty="0">
                <a:solidFill>
                  <a:srgbClr val="273582"/>
                </a:solidFill>
                <a:effectLst/>
                <a:latin typeface="Tahoma" panose="020B0604030504040204" pitchFamily="34" charset="0"/>
              </a:rPr>
              <a:t>متل ما يسوع حبني وغفرلي كل ذنوبي</a:t>
            </a:r>
          </a:p>
          <a:p>
            <a:pPr algn="ctr" rtl="1">
              <a:lnSpc>
                <a:spcPct val="150000"/>
              </a:lnSpc>
            </a:pPr>
            <a:r>
              <a:rPr lang="ar-LB" sz="5000" b="1" i="0" dirty="0">
                <a:solidFill>
                  <a:srgbClr val="273582"/>
                </a:solidFill>
                <a:effectLst/>
                <a:latin typeface="Tahoma" panose="020B0604030504040204" pitchFamily="34" charset="0"/>
              </a:rPr>
              <a:t>سامح كل الأذيوني وامشي عطريقه</a:t>
            </a:r>
          </a:p>
          <a:p>
            <a:pPr algn="ctr" rtl="1">
              <a:lnSpc>
                <a:spcPct val="150000"/>
              </a:lnSpc>
            </a:pPr>
            <a:r>
              <a:rPr lang="ar-LB" sz="5000" b="1" i="0" dirty="0">
                <a:solidFill>
                  <a:srgbClr val="273582"/>
                </a:solidFill>
                <a:effectLst/>
                <a:latin typeface="Tahoma" panose="020B0604030504040204" pitchFamily="34" charset="0"/>
              </a:rPr>
              <a:t>انا متله بدي كون وديع ومليان محبة</a:t>
            </a:r>
          </a:p>
        </p:txBody>
      </p:sp>
    </p:spTree>
    <p:extLst>
      <p:ext uri="{BB962C8B-B14F-4D97-AF65-F5344CB8AC3E}">
        <p14:creationId xmlns:p14="http://schemas.microsoft.com/office/powerpoint/2010/main" val="4100271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261769" y="716887"/>
            <a:ext cx="9848692" cy="4921475"/>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القوة مش بالضرب  القوة بالمحبه</a:t>
            </a:r>
          </a:p>
          <a:p>
            <a:pPr algn="ctr" rtl="1">
              <a:lnSpc>
                <a:spcPct val="150000"/>
              </a:lnSpc>
            </a:pPr>
            <a:r>
              <a:rPr lang="ar-LB" sz="5400" b="1" i="0" dirty="0">
                <a:solidFill>
                  <a:srgbClr val="273582"/>
                </a:solidFill>
                <a:effectLst/>
                <a:latin typeface="Tahoma" panose="020B0604030504040204" pitchFamily="34" charset="0"/>
              </a:rPr>
              <a:t>مش بالصوت العالي  باللطف و بالمودة</a:t>
            </a:r>
          </a:p>
          <a:p>
            <a:pPr algn="ctr" rtl="1">
              <a:lnSpc>
                <a:spcPct val="150000"/>
              </a:lnSpc>
            </a:pPr>
            <a:r>
              <a:rPr lang="ar-LB" sz="5400" b="1" i="0" dirty="0">
                <a:solidFill>
                  <a:srgbClr val="273582"/>
                </a:solidFill>
                <a:effectLst/>
                <a:latin typeface="Tahoma" panose="020B0604030504040204" pitchFamily="34" charset="0"/>
              </a:rPr>
              <a:t>لما بسامح عدوي  بوصل لأعلى قمة</a:t>
            </a:r>
          </a:p>
          <a:p>
            <a:pPr algn="ctr" rtl="1">
              <a:lnSpc>
                <a:spcPct val="150000"/>
              </a:lnSpc>
            </a:pPr>
            <a:r>
              <a:rPr lang="ar-LB" sz="5400" b="1" i="0" dirty="0">
                <a:solidFill>
                  <a:srgbClr val="273582"/>
                </a:solidFill>
                <a:effectLst/>
                <a:latin typeface="Tahoma" panose="020B0604030504040204" pitchFamily="34" charset="0"/>
              </a:rPr>
              <a:t>أبداً ما بكون ضعيف  بالعكس هيدي القوة</a:t>
            </a:r>
            <a:r>
              <a:rPr lang="en-US" sz="5400" i="0" dirty="0">
                <a:solidFill>
                  <a:srgbClr val="273582"/>
                </a:solidFill>
                <a:effectLst/>
                <a:latin typeface="Tahoma" panose="020B0604030504040204" pitchFamily="34" charset="0"/>
              </a:rPr>
              <a:t>(</a:t>
            </a:r>
            <a:r>
              <a:rPr lang="en-US" sz="5400" b="0"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5469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2408120" y="346378"/>
            <a:ext cx="6045245"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b="0" i="0" dirty="0">
                <a:solidFill>
                  <a:srgbClr val="7030A0"/>
                </a:solidFill>
                <a:effectLst/>
                <a:latin typeface="Tahoma" panose="020B0604030504040204" pitchFamily="34" charset="0"/>
              </a:rPr>
              <a:t>ظهور يسوع وشك توما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5229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60438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EE71752E-228D-11A9-65A4-E4EA65B0DF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pic>
        <p:nvPicPr>
          <p:cNvPr id="6" name="Picture 5" descr="A picture containing toy, doll, vector graphics&#10;&#10;Description automatically generated">
            <a:extLst>
              <a:ext uri="{FF2B5EF4-FFF2-40B4-BE49-F238E27FC236}">
                <a16:creationId xmlns:a16="http://schemas.microsoft.com/office/drawing/2014/main" id="{AE0161AD-E676-2B56-E324-49853F0F2541}"/>
              </a:ext>
            </a:extLst>
          </p:cNvPr>
          <p:cNvPicPr>
            <a:picLocks noChangeAspect="1"/>
          </p:cNvPicPr>
          <p:nvPr/>
        </p:nvPicPr>
        <p:blipFill>
          <a:blip r:embed="rId4"/>
          <a:stretch>
            <a:fillRect/>
          </a:stretch>
        </p:blipFill>
        <p:spPr>
          <a:xfrm>
            <a:off x="4057630" y="2805125"/>
            <a:ext cx="2746224" cy="3657882"/>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A picture containing text, person, yellow&#10;&#10;Description automatically generated">
            <a:extLst>
              <a:ext uri="{FF2B5EF4-FFF2-40B4-BE49-F238E27FC236}">
                <a16:creationId xmlns:a16="http://schemas.microsoft.com/office/drawing/2014/main" id="{E9F978FB-473D-43BB-A911-38C687C7F9E1}"/>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A group of men in robes&#10;&#10;Description automatically generated with low confidence">
            <a:extLst>
              <a:ext uri="{FF2B5EF4-FFF2-40B4-BE49-F238E27FC236}">
                <a16:creationId xmlns:a16="http://schemas.microsoft.com/office/drawing/2014/main" id="{96564BEA-D2EF-46FB-BC2D-EA0C59D168F2}"/>
              </a:ext>
            </a:extLst>
          </p:cNvPr>
          <p:cNvPicPr>
            <a:picLocks noChangeAspect="1"/>
          </p:cNvPicPr>
          <p:nvPr/>
        </p:nvPicPr>
        <p:blipFill>
          <a:blip r:embed="rId3"/>
          <a:stretch>
            <a:fillRect/>
          </a:stretch>
        </p:blipFill>
        <p:spPr>
          <a:xfrm>
            <a:off x="1524" y="0"/>
            <a:ext cx="12190476"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A group of men in robes&#10;&#10;Description automatically generated with medium confidence">
            <a:extLst>
              <a:ext uri="{FF2B5EF4-FFF2-40B4-BE49-F238E27FC236}">
                <a16:creationId xmlns:a16="http://schemas.microsoft.com/office/drawing/2014/main" id="{4305325A-8569-4C90-AFC0-614AB9FF1CFE}"/>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Diagram&#10;&#10;Description automatically generated">
            <a:extLst>
              <a:ext uri="{FF2B5EF4-FFF2-40B4-BE49-F238E27FC236}">
                <a16:creationId xmlns:a16="http://schemas.microsoft.com/office/drawing/2014/main" id="{16347697-254F-4D95-901D-31DBFD217B41}"/>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39688300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160162" y="953752"/>
            <a:ext cx="9453718" cy="397031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lnSpc>
                <a:spcPct val="150000"/>
              </a:lnSpc>
            </a:pP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Arial" panose="020B0604020202020204" pitchFamily="34" charset="0"/>
              </a:rPr>
              <a:t>قال يسوع: </a:t>
            </a:r>
            <a:r>
              <a:rPr lang="ar-LB" sz="5400" i="0" dirty="0">
                <a:solidFill>
                  <a:srgbClr val="7030A0"/>
                </a:solidFill>
                <a:effectLst/>
                <a:latin typeface="Arial" panose="020B0604020202020204" pitchFamily="34" charset="0"/>
              </a:rPr>
              <a:t>"</a:t>
            </a:r>
            <a:r>
              <a:rPr lang="ar-LB" sz="5400" b="1" i="0" dirty="0">
                <a:solidFill>
                  <a:srgbClr val="7030A0"/>
                </a:solidFill>
                <a:effectLst/>
                <a:latin typeface="Arial" panose="020B0604020202020204" pitchFamily="34" charset="0"/>
              </a:rPr>
              <a:t>طوبى للذين آمنوا ولم يروا</a:t>
            </a:r>
            <a:r>
              <a:rPr lang="ar-LB" sz="5400" i="0" dirty="0">
                <a:solidFill>
                  <a:srgbClr val="7030A0"/>
                </a:solidFill>
                <a:effectLst/>
                <a:latin typeface="Arial" panose="020B0604020202020204" pitchFamily="34" charset="0"/>
              </a:rPr>
              <a:t>"</a:t>
            </a:r>
            <a:br>
              <a:rPr lang="ar-LB" sz="5400" dirty="0">
                <a:solidFill>
                  <a:srgbClr val="7030A0"/>
                </a:solidFill>
              </a:rPr>
            </a:br>
            <a:r>
              <a:rPr lang="ar-LB" sz="5400" b="0" i="0" dirty="0">
                <a:solidFill>
                  <a:srgbClr val="7030A0"/>
                </a:solidFill>
                <a:effectLst/>
                <a:latin typeface="Tahoma" panose="020B0604030504040204" pitchFamily="34" charset="0"/>
              </a:rPr>
              <a:t>يوحنا ٢٠ : ٢٩ </a:t>
            </a:r>
            <a:endParaRPr lang="en-US" sz="5400" b="0" i="0" dirty="0">
              <a:solidFill>
                <a:srgbClr val="7030A0"/>
              </a:solidFill>
              <a:effectLst/>
              <a:latin typeface="Tahoma" panose="020B0604030504040204" pitchFamily="34" charset="0"/>
            </a:endParaRPr>
          </a:p>
        </p:txBody>
      </p:sp>
      <p:pic>
        <p:nvPicPr>
          <p:cNvPr id="3" name="Picture 2">
            <a:extLst>
              <a:ext uri="{FF2B5EF4-FFF2-40B4-BE49-F238E27FC236}">
                <a16:creationId xmlns:a16="http://schemas.microsoft.com/office/drawing/2014/main" id="{BF65C0EE-B743-CD86-CD8D-A61C4EA5EF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63833" y="15240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1339025" y="1111755"/>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241396" y="456472"/>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FBED766A-4DA9-73F7-0811-9837E6E44E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63833" y="152400"/>
            <a:ext cx="3680567" cy="2716258"/>
          </a:xfrm>
          <a:prstGeom prst="rect">
            <a:avLst/>
          </a:prstGeom>
        </p:spPr>
      </p:pic>
    </p:spTree>
    <p:extLst>
      <p:ext uri="{BB962C8B-B14F-4D97-AF65-F5344CB8AC3E}">
        <p14:creationId xmlns:p14="http://schemas.microsoft.com/office/powerpoint/2010/main" val="1105245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00358" y="1764603"/>
            <a:ext cx="5805370"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dirty="0">
                <a:ln/>
                <a:solidFill>
                  <a:srgbClr val="7030A0"/>
                </a:solidFill>
                <a:latin typeface="Tahoma" panose="020B0604030504040204" pitchFamily="34" charset="0"/>
                <a:ea typeface="Tahoma" panose="020B0604030504040204" pitchFamily="34" charset="0"/>
              </a:rPr>
              <a:t>أنا </a:t>
            </a:r>
            <a:r>
              <a:rPr lang="ar-SA" sz="6600" dirty="0" err="1">
                <a:ln/>
                <a:solidFill>
                  <a:srgbClr val="7030A0"/>
                </a:solidFill>
                <a:latin typeface="Tahoma" panose="020B0604030504040204" pitchFamily="34" charset="0"/>
                <a:ea typeface="Tahoma" panose="020B0604030504040204" pitchFamily="34" charset="0"/>
              </a:rPr>
              <a:t>كتيرمُميَّز</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 أنا كتير مميز_01.mp3" descr="- أنا كتير مميز_01.mp3">
            <a:hlinkClick r:id="" action="ppaction://media"/>
            <a:extLst>
              <a:ext uri="{FF2B5EF4-FFF2-40B4-BE49-F238E27FC236}">
                <a16:creationId xmlns:a16="http://schemas.microsoft.com/office/drawing/2014/main" id="{21805AE2-EED3-4876-886E-28A990CFBCB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33422" y="527956"/>
            <a:ext cx="812800" cy="812800"/>
          </a:xfrm>
          <a:prstGeom prst="rect">
            <a:avLst/>
          </a:prstGeom>
        </p:spPr>
      </p:pic>
    </p:spTree>
    <p:extLst>
      <p:ext uri="{BB962C8B-B14F-4D97-AF65-F5344CB8AC3E}">
        <p14:creationId xmlns:p14="http://schemas.microsoft.com/office/powerpoint/2010/main" val="15186409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415328" y="1539879"/>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70902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6427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وسيلة الإيضاح</a:t>
            </a:r>
          </a:p>
        </p:txBody>
      </p:sp>
      <p:pic>
        <p:nvPicPr>
          <p:cNvPr id="15" name="Picture 14">
            <a:extLst>
              <a:ext uri="{FF2B5EF4-FFF2-40B4-BE49-F238E27FC236}">
                <a16:creationId xmlns:a16="http://schemas.microsoft.com/office/drawing/2014/main" id="{EA36A2B1-F868-4C51-B62D-087182094955}"/>
              </a:ext>
            </a:extLst>
          </p:cNvPr>
          <p:cNvPicPr>
            <a:picLocks noChangeAspect="1"/>
          </p:cNvPicPr>
          <p:nvPr/>
        </p:nvPicPr>
        <p:blipFill rotWithShape="1">
          <a:blip r:embed="rId4"/>
          <a:srcRect l="3628" t="1985" r="2890" b="8316"/>
          <a:stretch/>
        </p:blipFill>
        <p:spPr>
          <a:xfrm>
            <a:off x="5411422" y="3429000"/>
            <a:ext cx="4833602" cy="2454270"/>
          </a:xfrm>
          <a:prstGeom prst="rect">
            <a:avLst/>
          </a:prstGeom>
        </p:spPr>
      </p:pic>
      <p:pic>
        <p:nvPicPr>
          <p:cNvPr id="2" name="Picture 1">
            <a:extLst>
              <a:ext uri="{FF2B5EF4-FFF2-40B4-BE49-F238E27FC236}">
                <a16:creationId xmlns:a16="http://schemas.microsoft.com/office/drawing/2014/main" id="{15AD996B-284D-B74D-22F0-5E9177A0AE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63833" y="15240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984202" y="357059"/>
            <a:ext cx="7309195"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7200" b="1" dirty="0">
                <a:solidFill>
                  <a:srgbClr val="00B050"/>
                </a:solidFill>
              </a:rPr>
              <a:t>لعبة: </a:t>
            </a:r>
            <a:r>
              <a:rPr lang="ar-LB" sz="7200" b="1" dirty="0">
                <a:solidFill>
                  <a:srgbClr val="7030A0"/>
                </a:solidFill>
              </a:rPr>
              <a:t>الثقة والتعاون</a:t>
            </a:r>
            <a:endParaRPr lang="en-US" sz="7200" b="1" dirty="0">
              <a:ln/>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pic>
        <p:nvPicPr>
          <p:cNvPr id="6" name="Picture 5" descr="A picture containing toy, doll&#10;&#10;Description automatically generated">
            <a:extLst>
              <a:ext uri="{FF2B5EF4-FFF2-40B4-BE49-F238E27FC236}">
                <a16:creationId xmlns:a16="http://schemas.microsoft.com/office/drawing/2014/main" id="{E8896795-9841-4F36-9603-A1D23F11C9DA}"/>
              </a:ext>
            </a:extLst>
          </p:cNvPr>
          <p:cNvPicPr>
            <a:picLocks noChangeAspect="1"/>
          </p:cNvPicPr>
          <p:nvPr/>
        </p:nvPicPr>
        <p:blipFill>
          <a:blip r:embed="rId3"/>
          <a:stretch>
            <a:fillRect/>
          </a:stretch>
        </p:blipFill>
        <p:spPr>
          <a:xfrm>
            <a:off x="2837957" y="1531267"/>
            <a:ext cx="6115212" cy="4916152"/>
          </a:xfrm>
          <a:prstGeom prst="rect">
            <a:avLst/>
          </a:prstGeom>
        </p:spPr>
      </p:pic>
      <p:pic>
        <p:nvPicPr>
          <p:cNvPr id="2" name="Picture 1">
            <a:extLst>
              <a:ext uri="{FF2B5EF4-FFF2-40B4-BE49-F238E27FC236}">
                <a16:creationId xmlns:a16="http://schemas.microsoft.com/office/drawing/2014/main" id="{02936061-E02C-BFC1-0FEC-C72A0F0B63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63833" y="152400"/>
            <a:ext cx="3680567" cy="2716258"/>
          </a:xfrm>
          <a:prstGeom prst="rect">
            <a:avLst/>
          </a:prstGeom>
        </p:spPr>
      </p:pic>
    </p:spTree>
    <p:extLst>
      <p:ext uri="{BB962C8B-B14F-4D97-AF65-F5344CB8AC3E}">
        <p14:creationId xmlns:p14="http://schemas.microsoft.com/office/powerpoint/2010/main" val="62945528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5E4D813-1BB1-92A6-E462-B3B0782E1C38}"/>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5ECC7738-FB2C-2897-913F-567F0A3DE2C9}"/>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681D9F2E-0D3A-8CE4-AD2E-33E6EB377689}"/>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0B8F5066-41C0-2A12-482B-318421B35ACF}"/>
              </a:ext>
            </a:extLst>
          </p:cNvPr>
          <p:cNvCxnSpPr>
            <a:cxnSpLocks/>
          </p:cNvCxnSpPr>
          <p:nvPr/>
        </p:nvCxnSpPr>
        <p:spPr>
          <a:xfrm>
            <a:off x="461176"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3C5E873-6711-B268-AE05-CACDF144308A}"/>
              </a:ext>
            </a:extLst>
          </p:cNvPr>
          <p:cNvCxnSpPr>
            <a:cxnSpLocks/>
          </p:cNvCxnSpPr>
          <p:nvPr/>
        </p:nvCxnSpPr>
        <p:spPr>
          <a:xfrm flipH="1" flipV="1">
            <a:off x="453226" y="6551875"/>
            <a:ext cx="11457828" cy="3580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82A28F3-039E-6675-403D-EA4CE6335C2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FF9ABCB9-2A16-1AAE-4331-A850ED3C852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14997122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39273725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96713" y="562215"/>
            <a:ext cx="9998573" cy="8956298"/>
          </a:xfrm>
          <a:prstGeom prst="rect">
            <a:avLst/>
          </a:prstGeom>
        </p:spPr>
        <p:txBody>
          <a:bodyPr wrap="square">
            <a:spAutoFit/>
          </a:bodyPr>
          <a:lstStyle/>
          <a:p>
            <a:pPr algn="ctr"/>
            <a:r>
              <a:rPr lang="ar-LB" sz="7200" b="1" dirty="0">
                <a:solidFill>
                  <a:srgbClr val="273582"/>
                </a:solidFill>
                <a:latin typeface="Tahoma" panose="020B0604030504040204" pitchFamily="34" charset="0"/>
              </a:rPr>
              <a:t>يســــــــــــــــــوع بِيحِبني</a:t>
            </a:r>
          </a:p>
          <a:p>
            <a:pPr algn="ctr"/>
            <a:r>
              <a:rPr lang="ar-LB" sz="7200" b="1" dirty="0">
                <a:solidFill>
                  <a:srgbClr val="273582"/>
                </a:solidFill>
                <a:latin typeface="Tahoma" panose="020B0604030504040204" pitchFamily="34" charset="0"/>
              </a:rPr>
              <a:t>يســـــــــــــوع عارِف اِسمي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latin typeface="Tahoma" panose="020B0604030504040204" pitchFamily="34" charset="0"/>
              </a:rPr>
              <a:t>يســــــــــــــــــوع غيَّرني</a:t>
            </a:r>
          </a:p>
          <a:p>
            <a:pPr algn="ctr"/>
            <a:r>
              <a:rPr lang="ar-LB" sz="7200" b="1" dirty="0">
                <a:solidFill>
                  <a:srgbClr val="273582"/>
                </a:solidFill>
                <a:latin typeface="Tahoma" panose="020B0604030504040204" pitchFamily="34" charset="0"/>
              </a:rPr>
              <a:t>وعرَّفني دَرْبْ الحقّ</a:t>
            </a: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546853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35426430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29523908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96713" y="562215"/>
            <a:ext cx="9998573" cy="8956298"/>
          </a:xfrm>
          <a:prstGeom prst="rect">
            <a:avLst/>
          </a:prstGeom>
        </p:spPr>
        <p:txBody>
          <a:bodyPr wrap="square">
            <a:spAutoFit/>
          </a:bodyPr>
          <a:lstStyle/>
          <a:p>
            <a:pPr algn="ctr"/>
            <a:r>
              <a:rPr lang="ar-LB" sz="7200" dirty="0">
                <a:solidFill>
                  <a:srgbClr val="273582"/>
                </a:solidFill>
                <a:latin typeface="Tahoma" panose="020B0604030504040204" pitchFamily="34" charset="0"/>
              </a:rPr>
              <a:t>(</a:t>
            </a:r>
            <a:r>
              <a:rPr lang="ar-LB" sz="7200" b="1" dirty="0">
                <a:solidFill>
                  <a:srgbClr val="273582"/>
                </a:solidFill>
                <a:latin typeface="Tahoma" panose="020B0604030504040204" pitchFamily="34" charset="0"/>
              </a:rPr>
              <a:t>يســــــــــــــــــوع بِيحِبني</a:t>
            </a:r>
          </a:p>
          <a:p>
            <a:pPr algn="ctr"/>
            <a:r>
              <a:rPr lang="ar-LB" sz="7200" b="1" dirty="0">
                <a:solidFill>
                  <a:srgbClr val="273582"/>
                </a:solidFill>
                <a:latin typeface="Tahoma" panose="020B0604030504040204" pitchFamily="34" charset="0"/>
              </a:rPr>
              <a:t>يســـــــــــــوع عارِف اِسمي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latin typeface="Tahoma" panose="020B0604030504040204" pitchFamily="34" charset="0"/>
              </a:rPr>
              <a:t>يســــــــــــــــــوع غيَّرني</a:t>
            </a:r>
          </a:p>
          <a:p>
            <a:pPr algn="ctr"/>
            <a:r>
              <a:rPr lang="ar-LB" sz="7200" b="1" dirty="0">
                <a:solidFill>
                  <a:srgbClr val="273582"/>
                </a:solidFill>
                <a:latin typeface="Tahoma" panose="020B0604030504040204" pitchFamily="34" charset="0"/>
              </a:rPr>
              <a:t>وعرَّفني دَرْبْ الحقّ</a:t>
            </a:r>
            <a:r>
              <a:rPr lang="ar-LB" sz="7200" dirty="0">
                <a:solidFill>
                  <a:srgbClr val="273582"/>
                </a:solidFill>
                <a:latin typeface="Tahoma" panose="020B0604030504040204" pitchFamily="34" charset="0"/>
              </a:rPr>
              <a:t>)</a:t>
            </a:r>
            <a:r>
              <a:rPr lang="en-US" sz="7200" b="0" i="0" dirty="0">
                <a:solidFill>
                  <a:srgbClr val="000000"/>
                </a:solidFill>
                <a:effectLst/>
                <a:latin typeface="Tahoma" panose="020B0604030504040204" pitchFamily="34" charset="0"/>
              </a:rPr>
              <a:t> </a:t>
            </a:r>
            <a:r>
              <a:rPr lang="en-US" sz="7200" i="0" dirty="0">
                <a:solidFill>
                  <a:srgbClr val="273582"/>
                </a:solidFill>
                <a:effectLst/>
                <a:latin typeface="Arial" panose="020B0604020202020204" pitchFamily="34" charset="0"/>
                <a:cs typeface="Arial" panose="020B0604020202020204" pitchFamily="34" charset="0"/>
              </a:rPr>
              <a:t>٢</a:t>
            </a:r>
            <a:endParaRPr lang="ar-LB" sz="7200" dirty="0">
              <a:solidFill>
                <a:srgbClr val="273582"/>
              </a:solidFill>
              <a:latin typeface="Arial" panose="020B0604020202020204" pitchFamily="34" charset="0"/>
              <a:cs typeface="Arial" panose="020B060402020202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785436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2763</TotalTime>
  <Words>1474</Words>
  <Application>Microsoft Macintosh PowerPoint</Application>
  <PresentationFormat>Widescreen</PresentationFormat>
  <Paragraphs>208</Paragraphs>
  <Slides>32</Slides>
  <Notes>14</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Calibri Light</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615</cp:revision>
  <dcterms:created xsi:type="dcterms:W3CDTF">2020-02-20T11:27:55Z</dcterms:created>
  <dcterms:modified xsi:type="dcterms:W3CDTF">2022-07-27T12:51:58Z</dcterms:modified>
</cp:coreProperties>
</file>